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8" r:id="rId5"/>
    <p:sldId id="267" r:id="rId6"/>
    <p:sldId id="260" r:id="rId7"/>
    <p:sldId id="262" r:id="rId8"/>
    <p:sldId id="263" r:id="rId9"/>
    <p:sldId id="264" r:id="rId10"/>
    <p:sldId id="271" r:id="rId11"/>
    <p:sldId id="269" r:id="rId12"/>
    <p:sldId id="270" r:id="rId13"/>
    <p:sldId id="272" r:id="rId14"/>
    <p:sldId id="273" r:id="rId15"/>
    <p:sldId id="274" r:id="rId16"/>
    <p:sldId id="275" r:id="rId17"/>
    <p:sldId id="276" r:id="rId18"/>
    <p:sldId id="277" r:id="rId19"/>
    <p:sldId id="265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55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23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68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24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05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2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35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14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8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921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A6619B-3232-4D46-84B7-994C895F668F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3BBF1-AF5D-E145-83F4-A21394A61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94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27967" y="1828800"/>
            <a:ext cx="943209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/>
              <a:t>NYPD Complaints and Crime Statistics</a:t>
            </a:r>
          </a:p>
          <a:p>
            <a:pPr algn="ctr"/>
            <a:r>
              <a:rPr lang="en-US" sz="4600" dirty="0"/>
              <a:t>2018 04 01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27966" y="3772422"/>
            <a:ext cx="9432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err="1"/>
              <a:t>Haihui</a:t>
            </a:r>
            <a:r>
              <a:rPr lang="en-US" sz="3000" dirty="0"/>
              <a:t> Cao</a:t>
            </a:r>
          </a:p>
          <a:p>
            <a:pPr algn="ctr"/>
            <a:r>
              <a:rPr lang="en-US" sz="3000" dirty="0"/>
              <a:t>Kenneth Chen</a:t>
            </a:r>
          </a:p>
          <a:p>
            <a:pPr algn="ctr"/>
            <a:r>
              <a:rPr lang="en-US" sz="3000" dirty="0"/>
              <a:t>Benjamin Silk</a:t>
            </a:r>
          </a:p>
        </p:txBody>
      </p:sp>
    </p:spTree>
    <p:extLst>
      <p:ext uri="{BB962C8B-B14F-4D97-AF65-F5344CB8AC3E}">
        <p14:creationId xmlns:p14="http://schemas.microsoft.com/office/powerpoint/2010/main" val="182059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807922" y="834345"/>
            <a:ext cx="589558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Crimes that takes 547 days to close</a:t>
            </a:r>
          </a:p>
          <a:p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27435                            BURGLARY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143061                      HARRASSMENT 2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224522      OFF. AGNST PUB ORD SENSBLTY &amp;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244856                        THEFT-FRAUD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933785 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1806860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1932161                     HARRASSMENT 2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2027358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2334642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2635346                       THEFT-FRAUD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2970653                     GRAND LARCENY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3684636    OTHER OFFENSES RELATED TO THEF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3954257     OFF. AGNST PUB ORD SENSBLTY &amp;</a:t>
            </a:r>
          </a:p>
        </p:txBody>
      </p:sp>
    </p:spTree>
    <p:extLst>
      <p:ext uri="{BB962C8B-B14F-4D97-AF65-F5344CB8AC3E}">
        <p14:creationId xmlns:p14="http://schemas.microsoft.com/office/powerpoint/2010/main" val="1341663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07" y="366288"/>
            <a:ext cx="11359529" cy="61973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7030" y="0"/>
            <a:ext cx="8780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York (Manhattan) Crimes that take more than 546 days to close</a:t>
            </a:r>
          </a:p>
        </p:txBody>
      </p:sp>
    </p:spTree>
    <p:extLst>
      <p:ext uri="{BB962C8B-B14F-4D97-AF65-F5344CB8AC3E}">
        <p14:creationId xmlns:p14="http://schemas.microsoft.com/office/powerpoint/2010/main" val="1832282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06" y="366287"/>
            <a:ext cx="11359529" cy="621808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77030" y="0"/>
            <a:ext cx="8780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York (Manhattan) Crimes that take more than 546 days to close</a:t>
            </a:r>
          </a:p>
        </p:txBody>
      </p:sp>
    </p:spTree>
    <p:extLst>
      <p:ext uri="{BB962C8B-B14F-4D97-AF65-F5344CB8AC3E}">
        <p14:creationId xmlns:p14="http://schemas.microsoft.com/office/powerpoint/2010/main" val="255655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599" y="225963"/>
            <a:ext cx="106845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Haihui’s</a:t>
            </a:r>
            <a:r>
              <a:rPr lang="en-US" sz="14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approach</a:t>
            </a:r>
          </a:p>
          <a:p>
            <a:endParaRPr lang="en-US" sz="1400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400" b="1" dirty="0">
                <a:latin typeface="Courier" charset="0"/>
                <a:ea typeface="Courier" charset="0"/>
                <a:cs typeface="Courier" charset="0"/>
              </a:rPr>
              <a:t>Rows: </a:t>
            </a:r>
            <a:r>
              <a:rPr lang="en-US" sz="1400" dirty="0"/>
              <a:t>5580035</a:t>
            </a:r>
          </a:p>
          <a:p>
            <a:r>
              <a:rPr lang="en-US" sz="1400" b="1" dirty="0">
                <a:latin typeface="Courier" charset="0"/>
                <a:ea typeface="Courier" charset="0"/>
                <a:cs typeface="Courier" charset="0"/>
              </a:rPr>
              <a:t>Columns: 24 columns</a:t>
            </a:r>
          </a:p>
          <a:p>
            <a:endParaRPr lang="en-US" sz="1400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DFF946C-91D1-B04B-831F-248D67DD705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64320" y="1285198"/>
          <a:ext cx="7839840" cy="4351340"/>
        </p:xfrm>
        <a:graphic>
          <a:graphicData uri="http://schemas.openxmlformats.org/drawingml/2006/table">
            <a:tbl>
              <a:tblPr/>
              <a:tblGrid>
                <a:gridCol w="1743160">
                  <a:extLst>
                    <a:ext uri="{9D8B030D-6E8A-4147-A177-3AD203B41FA5}">
                      <a16:colId xmlns:a16="http://schemas.microsoft.com/office/drawing/2014/main" val="1760865457"/>
                    </a:ext>
                  </a:extLst>
                </a:gridCol>
                <a:gridCol w="762085">
                  <a:extLst>
                    <a:ext uri="{9D8B030D-6E8A-4147-A177-3AD203B41FA5}">
                      <a16:colId xmlns:a16="http://schemas.microsoft.com/office/drawing/2014/main" val="1432645070"/>
                    </a:ext>
                  </a:extLst>
                </a:gridCol>
                <a:gridCol w="762085">
                  <a:extLst>
                    <a:ext uri="{9D8B030D-6E8A-4147-A177-3AD203B41FA5}">
                      <a16:colId xmlns:a16="http://schemas.microsoft.com/office/drawing/2014/main" val="2563442661"/>
                    </a:ext>
                  </a:extLst>
                </a:gridCol>
                <a:gridCol w="762085">
                  <a:extLst>
                    <a:ext uri="{9D8B030D-6E8A-4147-A177-3AD203B41FA5}">
                      <a16:colId xmlns:a16="http://schemas.microsoft.com/office/drawing/2014/main" val="2308701336"/>
                    </a:ext>
                  </a:extLst>
                </a:gridCol>
                <a:gridCol w="762085">
                  <a:extLst>
                    <a:ext uri="{9D8B030D-6E8A-4147-A177-3AD203B41FA5}">
                      <a16:colId xmlns:a16="http://schemas.microsoft.com/office/drawing/2014/main" val="3035574808"/>
                    </a:ext>
                  </a:extLst>
                </a:gridCol>
                <a:gridCol w="762085">
                  <a:extLst>
                    <a:ext uri="{9D8B030D-6E8A-4147-A177-3AD203B41FA5}">
                      <a16:colId xmlns:a16="http://schemas.microsoft.com/office/drawing/2014/main" val="1651699284"/>
                    </a:ext>
                  </a:extLst>
                </a:gridCol>
                <a:gridCol w="762085">
                  <a:extLst>
                    <a:ext uri="{9D8B030D-6E8A-4147-A177-3AD203B41FA5}">
                      <a16:colId xmlns:a16="http://schemas.microsoft.com/office/drawing/2014/main" val="501288619"/>
                    </a:ext>
                  </a:extLst>
                </a:gridCol>
                <a:gridCol w="762085">
                  <a:extLst>
                    <a:ext uri="{9D8B030D-6E8A-4147-A177-3AD203B41FA5}">
                      <a16:colId xmlns:a16="http://schemas.microsoft.com/office/drawing/2014/main" val="3123708101"/>
                    </a:ext>
                  </a:extLst>
                </a:gridCol>
                <a:gridCol w="762085">
                  <a:extLst>
                    <a:ext uri="{9D8B030D-6E8A-4147-A177-3AD203B41FA5}">
                      <a16:colId xmlns:a16="http://schemas.microsoft.com/office/drawing/2014/main" val="1945637831"/>
                    </a:ext>
                  </a:extLst>
                </a:gridCol>
              </a:tblGrid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Column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862069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CMPLNT_NUM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Randomly generated persistent ID for each complaint 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4543610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CMPLNT_FR_DT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Exact date of occurrence for the reported event (or starting date of occurrence, if CMPLNT_TO_DT exists)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223499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CMPLNT_FR_TM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Exact time of occurrence for the reported event (or starting time of occurrence, if CMPLNT_TO_TM exists)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4467940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CMPLNT_TO_DT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7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Ending date of occurrence for the reported event, if exact time of occurrence is unknown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1939016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CMPLNT_TO_TM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7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Ending time of occurrence for the reported event, if exact time of occurrence is unknown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74381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RPT_DT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 event was reported to police 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6943131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KY_CD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Three digit offense classification code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7053293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OFNS_DESC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 of offense corresponding with key code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0216770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PD_CD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Three digit internal classification code (more granular than Key Code)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073900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PD_DESC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Description of internal classification corresponding with PD code (more granular than Offense Description)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912106"/>
                  </a:ext>
                </a:extLst>
              </a:tr>
              <a:tr h="31277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CRM_ATPT_CPTD_CD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Indicator of whether crime was successfully completed or attempted, but failed or was interrupted prematurely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735087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LAW_CAT_CD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Level of offense: felony, misdemeanor, violation 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0709916"/>
                  </a:ext>
                </a:extLst>
              </a:tr>
              <a:tr h="31277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JURIS_DESC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Jurisdiction responsible for incident. Either internal, like Police, Transit, and Housing; or external, like Correction, Port Authority, etc.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0539926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BORO_NM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name of the borough in which the incident occurred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9101625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ADDR_PCT_CD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precinct in which the incident occurred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6297387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LOC_OF_OCCUR_DESC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Specific location of occurrence in or around the premises; inside, opposite of, front of, rear of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748490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PREM_TYP_DESC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Specific description of premises; grocery store, residence, street, etc.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103349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PARKS_NM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 of NYC park, playground or greenspace of occurrence, if applicable (state parks are not included)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216970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HADEVELOPT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 of NYCHA housing development of occurrence, if applicable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7804463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X_COORD_CD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X-coordinate for New York State Plane Coordinate System, Long Island Zone, NAD 83, units feet (FIPS 3104)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7609456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Y_COORD_CD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Y-coordinate for New York State Plane Coordinate System, Long Island Zone, NAD 83, units feet (FIPS 3104)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920424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Latitude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Latitude coordinate for Global Coordinate System, WGS 1984, decimal degrees (EPSG 4326) 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032373"/>
                  </a:ext>
                </a:extLst>
              </a:tr>
              <a:tr h="169354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Longitude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Longitude coordinate for Global Coordinate System, WGS 1984, decimal degrees (EPSG 4326)</a:t>
                      </a:r>
                    </a:p>
                  </a:txBody>
                  <a:tcPr marL="7938" marR="7938" marT="793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867700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3BF6CB41-9B33-2C42-B9B7-D610279C4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580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1C9945-B902-FE48-B7AF-747359ED9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271" y="2294355"/>
            <a:ext cx="5118100" cy="40259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A7A3AE5-1BC4-0942-8A42-2460EC0B5F3D}"/>
              </a:ext>
            </a:extLst>
          </p:cNvPr>
          <p:cNvSpPr/>
          <p:nvPr/>
        </p:nvSpPr>
        <p:spPr>
          <a:xfrm>
            <a:off x="605589" y="507013"/>
            <a:ext cx="58914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CRM_ATPT_CPTD_CD</a:t>
            </a:r>
          </a:p>
          <a:p>
            <a:r>
              <a:rPr lang="en-US" dirty="0"/>
              <a:t>ATTEMPTED 96159</a:t>
            </a:r>
          </a:p>
          <a:p>
            <a:r>
              <a:rPr lang="en-US" dirty="0"/>
              <a:t>COMPLETED  5483869</a:t>
            </a:r>
          </a:p>
          <a:p>
            <a:r>
              <a:rPr lang="en-US" dirty="0" err="1"/>
              <a:t>dtype</a:t>
            </a:r>
            <a:r>
              <a:rPr lang="en-US" dirty="0"/>
              <a:t>: int64</a:t>
            </a:r>
          </a:p>
        </p:txBody>
      </p:sp>
    </p:spTree>
    <p:extLst>
      <p:ext uri="{BB962C8B-B14F-4D97-AF65-F5344CB8AC3E}">
        <p14:creationId xmlns:p14="http://schemas.microsoft.com/office/powerpoint/2010/main" val="1008044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5E464B-14B2-6447-AC4F-19A29FC22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308" y="1758950"/>
            <a:ext cx="5118100" cy="4254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0B006AC-9C36-9742-AF9A-F15035407C73}"/>
              </a:ext>
            </a:extLst>
          </p:cNvPr>
          <p:cNvSpPr/>
          <p:nvPr/>
        </p:nvSpPr>
        <p:spPr>
          <a:xfrm>
            <a:off x="364958" y="410761"/>
            <a:ext cx="276325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BORO_NM</a:t>
            </a:r>
          </a:p>
          <a:p>
            <a:r>
              <a:rPr lang="en-US" dirty="0"/>
              <a:t>BRONX   1209647</a:t>
            </a:r>
          </a:p>
          <a:p>
            <a:r>
              <a:rPr lang="en-US" dirty="0"/>
              <a:t>BROOKLYN   1666903</a:t>
            </a:r>
          </a:p>
          <a:p>
            <a:r>
              <a:rPr lang="en-US" dirty="0"/>
              <a:t>MANHATTAN   1331760</a:t>
            </a:r>
          </a:p>
          <a:p>
            <a:r>
              <a:rPr lang="en-US" dirty="0"/>
              <a:t>QUEENS   1105621</a:t>
            </a:r>
          </a:p>
          <a:p>
            <a:r>
              <a:rPr lang="en-US" dirty="0"/>
              <a:t>STATEN ISLAND   265641</a:t>
            </a:r>
          </a:p>
          <a:p>
            <a:r>
              <a:rPr lang="en-US" dirty="0" err="1"/>
              <a:t>dtype</a:t>
            </a:r>
            <a:r>
              <a:rPr lang="en-US" dirty="0"/>
              <a:t>: int64</a:t>
            </a:r>
          </a:p>
        </p:txBody>
      </p:sp>
    </p:spTree>
    <p:extLst>
      <p:ext uri="{BB962C8B-B14F-4D97-AF65-F5344CB8AC3E}">
        <p14:creationId xmlns:p14="http://schemas.microsoft.com/office/powerpoint/2010/main" val="4070058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CEC7C4-7FE9-0445-B5AC-52B1C1FEE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477" y="1064126"/>
            <a:ext cx="5219700" cy="5283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2B5EC16-0F64-8E43-BF47-0955CB75C46A}"/>
              </a:ext>
            </a:extLst>
          </p:cNvPr>
          <p:cNvSpPr/>
          <p:nvPr/>
        </p:nvSpPr>
        <p:spPr>
          <a:xfrm>
            <a:off x="779249" y="489102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Top 10 most frequent crimes: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798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28235B3-AFE8-284E-840E-8287033B979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408364" y="1450707"/>
          <a:ext cx="1651000" cy="35452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4080628094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803245778"/>
                    </a:ext>
                  </a:extLst>
                </a:gridCol>
              </a:tblGrid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RPT_DT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62280562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2006    536263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865397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2007    536261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308038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2008    528317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4348462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2009    511293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148351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2010    507730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7758431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2011    496945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7420710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2012    502701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990208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2013    495662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391033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2014    489825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343905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2015    477394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614635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2016    478752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1654770"/>
                  </a:ext>
                </a:extLst>
              </a:tr>
              <a:tr h="2413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Freq</a:t>
                      </a:r>
                      <a:r>
                        <a:rPr lang="en-US" sz="1400" u="none" strike="noStrike" dirty="0">
                          <a:effectLst/>
                        </a:rPr>
                        <a:t>: A-DEC, Name: OFNS_DESC, </a:t>
                      </a:r>
                      <a:r>
                        <a:rPr lang="en-US" sz="1400" u="none" strike="noStrike" dirty="0" err="1">
                          <a:effectLst/>
                        </a:rPr>
                        <a:t>dtype</a:t>
                      </a:r>
                      <a:r>
                        <a:rPr lang="en-US" sz="1400" u="none" strike="noStrike" dirty="0">
                          <a:effectLst/>
                        </a:rPr>
                        <a:t>: int64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45194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33FA28D-ACFE-CD4B-A1E6-674C9E07364A}"/>
              </a:ext>
            </a:extLst>
          </p:cNvPr>
          <p:cNvSpPr/>
          <p:nvPr/>
        </p:nvSpPr>
        <p:spPr>
          <a:xfrm>
            <a:off x="779249" y="489102"/>
            <a:ext cx="4182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Crimes counts over 2006-2016: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8CC19D-C24B-BB4E-AA7C-5A302F701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340" y="1450707"/>
            <a:ext cx="52197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15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8046FF-B154-5A45-8A4C-D5BC48BBE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72" y="824836"/>
            <a:ext cx="11650579" cy="581546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6D1A9E0-9E88-9C4E-B26A-565A3AD9E5F9}"/>
              </a:ext>
            </a:extLst>
          </p:cNvPr>
          <p:cNvSpPr/>
          <p:nvPr/>
        </p:nvSpPr>
        <p:spPr>
          <a:xfrm>
            <a:off x="779249" y="489102"/>
            <a:ext cx="6112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pitchFamily="2" charset="0"/>
                <a:ea typeface="DengXian" panose="02010600030101010101" pitchFamily="2" charset="-122"/>
                <a:cs typeface="Times New Roman" panose="02020603050405020304" pitchFamily="18" charset="0"/>
              </a:rPr>
              <a:t>Crimes counts of each month over 2006-2016: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32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573" y="237995"/>
            <a:ext cx="10709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Haihui’s</a:t>
            </a:r>
            <a:r>
              <a:rPr lang="en-US" sz="14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approach</a:t>
            </a:r>
          </a:p>
        </p:txBody>
      </p:sp>
    </p:spTree>
    <p:extLst>
      <p:ext uri="{BB962C8B-B14F-4D97-AF65-F5344CB8AC3E}">
        <p14:creationId xmlns:p14="http://schemas.microsoft.com/office/powerpoint/2010/main" val="1325046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238" y="994607"/>
            <a:ext cx="10351370" cy="4303901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1077238" y="826718"/>
            <a:ext cx="19916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864296" y="994607"/>
            <a:ext cx="0" cy="2049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346547" y="457386"/>
            <a:ext cx="145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 features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-383945" y="1627433"/>
            <a:ext cx="1970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5.6 million crimes</a:t>
            </a:r>
          </a:p>
        </p:txBody>
      </p:sp>
    </p:spTree>
    <p:extLst>
      <p:ext uri="{BB962C8B-B14F-4D97-AF65-F5344CB8AC3E}">
        <p14:creationId xmlns:p14="http://schemas.microsoft.com/office/powerpoint/2010/main" val="1308027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573" y="237995"/>
            <a:ext cx="10709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Benjamin’s approach</a:t>
            </a:r>
          </a:p>
        </p:txBody>
      </p:sp>
    </p:spTree>
    <p:extLst>
      <p:ext uri="{BB962C8B-B14F-4D97-AF65-F5344CB8AC3E}">
        <p14:creationId xmlns:p14="http://schemas.microsoft.com/office/powerpoint/2010/main" val="649845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285961" y="1476015"/>
            <a:ext cx="2751551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Courier" charset="0"/>
                <a:ea typeface="Courier" charset="0"/>
                <a:cs typeface="Courier" charset="0"/>
              </a:rPr>
              <a:t>NYPD columns</a:t>
            </a:r>
          </a:p>
          <a:p>
            <a:pPr algn="ctr"/>
            <a:endParaRPr lang="en-US" sz="1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0            CMPLNT_NUM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          CMPLNT_FR_DT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          CMPLNT_FR_TM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3          CMPLNT_TO_DT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4          CMPLNT_TO_TM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5                RPT_DT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6                 KY_CD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7             OFNS_DESC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8                 PD_CD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9               PD_DESC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10     CRM_ATPT_CPTD_CD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11           LAW_CAT_CD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12           JURIS_DESC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13              BORO_NM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14          ADDR_PCT_CD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15    LOC_OF_OCCUR_DESC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16        PREM_TYP_DESC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17           X_COORD_CD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18           Y_COORD_CD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19             Latitude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            Longitude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21              </a:t>
            </a:r>
            <a:r>
              <a:rPr lang="en-US" sz="1400" dirty="0" err="1">
                <a:latin typeface="Courier" charset="0"/>
                <a:ea typeface="Courier" charset="0"/>
                <a:cs typeface="Courier" charset="0"/>
              </a:rPr>
              <a:t>Lat_Lon</a:t>
            </a:r>
            <a:endParaRPr lang="en-US" sz="1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7786" y="244909"/>
            <a:ext cx="10885118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Kenneth’s approach</a:t>
            </a:r>
          </a:p>
          <a:p>
            <a:endParaRPr lang="en-US" sz="1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400" b="1" dirty="0">
                <a:latin typeface="Courier" charset="0"/>
                <a:ea typeface="Courier" charset="0"/>
                <a:cs typeface="Courier" charset="0"/>
              </a:rPr>
              <a:t>rows engineering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5.6 million crimes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after removing empty data (</a:t>
            </a:r>
            <a:r>
              <a:rPr lang="en-US" sz="1400" dirty="0" err="1">
                <a:latin typeface="Courier" charset="0"/>
                <a:ea typeface="Courier" charset="0"/>
                <a:cs typeface="Courier" charset="0"/>
              </a:rPr>
              <a:t>NaN</a:t>
            </a: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in start and closed dates, city, crimes, </a:t>
            </a:r>
            <a:r>
              <a:rPr lang="en-US" sz="1400" dirty="0" err="1">
                <a:latin typeface="Courier" charset="0"/>
                <a:ea typeface="Courier" charset="0"/>
                <a:cs typeface="Courier" charset="0"/>
              </a:rPr>
              <a:t>lat</a:t>
            </a: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and long)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4 million crimes</a:t>
            </a:r>
          </a:p>
          <a:p>
            <a:endParaRPr 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400" b="1" dirty="0">
                <a:latin typeface="Courier" charset="0"/>
                <a:ea typeface="Courier" charset="0"/>
                <a:cs typeface="Courier" charset="0"/>
              </a:rPr>
              <a:t>features engineering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24 features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deleted 2 features [‘PARKS_NM’, ‘HADEVELOPT’]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22 features remaining</a:t>
            </a:r>
          </a:p>
        </p:txBody>
      </p:sp>
    </p:spTree>
    <p:extLst>
      <p:ext uri="{BB962C8B-B14F-4D97-AF65-F5344CB8AC3E}">
        <p14:creationId xmlns:p14="http://schemas.microsoft.com/office/powerpoint/2010/main" val="226518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30686" y="1212979"/>
            <a:ext cx="3716053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latin typeface="Courier" charset="0"/>
                <a:ea typeface="Courier" charset="0"/>
                <a:cs typeface="Courier" charset="0"/>
              </a:rPr>
              <a:t>number of complaints by year</a:t>
            </a:r>
          </a:p>
          <a:p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2006.0    331754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2007.0    343727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2008.0    349474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2009.0    345874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2010.0    350686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2011.0    349737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2012.0    362387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2013.0    370114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2014.0    377513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2015.0    377502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2016.0    383539</a:t>
            </a:r>
          </a:p>
        </p:txBody>
      </p:sp>
      <p:sp>
        <p:nvSpPr>
          <p:cNvPr id="3" name="Rectangle 2"/>
          <p:cNvSpPr/>
          <p:nvPr/>
        </p:nvSpPr>
        <p:spPr>
          <a:xfrm>
            <a:off x="730686" y="375822"/>
            <a:ext cx="41043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crime statistics over the years</a:t>
            </a:r>
          </a:p>
        </p:txBody>
      </p:sp>
    </p:spTree>
    <p:extLst>
      <p:ext uri="{BB962C8B-B14F-4D97-AF65-F5344CB8AC3E}">
        <p14:creationId xmlns:p14="http://schemas.microsoft.com/office/powerpoint/2010/main" val="1959793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17743" y="334018"/>
            <a:ext cx="6096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The most frequent crimes between 2006 – 2016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PETIT LARCENY                           688005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HARRASSMENT 2                           431275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CRIMINAL MISCHIEF &amp; RELATED OF          428688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ASSAULT 3 &amp; RELATED OFFENSES            398708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GRAND LARCENY                           359811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DANGEROUS DRUGS                         246411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OFF. AGNST PUB ORD SENSBLTY &amp;           206066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BURGLARY                                183337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ROBBERY                                 149707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FELONY ASSAULT                          144699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54" y="3195355"/>
            <a:ext cx="87376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58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0164" y="286053"/>
            <a:ext cx="2801655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Total minutes taken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5.0          527289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10.0         364559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15.0         233072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0.0          222278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30.0         213119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20.0         119527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60.0         105768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2.0           78363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1.0           68354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3.0           59321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4.0           48384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6.0           44470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7.0           43223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120.0         41029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820" y="436746"/>
            <a:ext cx="5359400" cy="3022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277611" y="864338"/>
            <a:ext cx="10814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>
                <a:latin typeface="Courier" charset="0"/>
                <a:ea typeface="Courier" charset="0"/>
                <a:cs typeface="Courier" charset="0"/>
              </a:rPr>
              <a:t>minutes</a:t>
            </a:r>
            <a:endParaRPr lang="en-US" sz="1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6991" y="4734218"/>
            <a:ext cx="3048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>
                <a:latin typeface="Courier" charset="0"/>
                <a:ea typeface="Courier" charset="0"/>
                <a:cs typeface="Courier" charset="0"/>
              </a:rPr>
              <a:t>City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BROOKLYN         1233120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MANHATTAN         932681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QUEENS            854064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BRONX             753175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STATEN ISLAND     181219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991" y="3610040"/>
            <a:ext cx="5524500" cy="3022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277611" y="4148245"/>
            <a:ext cx="10814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city</a:t>
            </a:r>
          </a:p>
        </p:txBody>
      </p:sp>
    </p:spTree>
    <p:extLst>
      <p:ext uri="{BB962C8B-B14F-4D97-AF65-F5344CB8AC3E}">
        <p14:creationId xmlns:p14="http://schemas.microsoft.com/office/powerpoint/2010/main" val="2115858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326" y="737702"/>
            <a:ext cx="212524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2016    383539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2015    377502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2014    377513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2013    370114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2012    362387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2011    349737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2010    350686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2009    345874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2008    349474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2007    343727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2006    331754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575" y="457508"/>
            <a:ext cx="4660900" cy="3022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44674" y="3540611"/>
            <a:ext cx="640706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~ 11,000 cases were removed due to years mismatch and typo before 2006.</a:t>
            </a:r>
          </a:p>
          <a:p>
            <a:r>
              <a:rPr lang="en-US" sz="1400" dirty="0" err="1">
                <a:latin typeface="Courier" charset="0"/>
                <a:ea typeface="Courier" charset="0"/>
                <a:cs typeface="Courier" charset="0"/>
              </a:rPr>
              <a:t>eg</a:t>
            </a: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, 1906, 1956 was keyed in instead of 2006, and 1948 for 2008, so on and so forth</a:t>
            </a:r>
          </a:p>
        </p:txBody>
      </p:sp>
    </p:spTree>
    <p:extLst>
      <p:ext uri="{BB962C8B-B14F-4D97-AF65-F5344CB8AC3E}">
        <p14:creationId xmlns:p14="http://schemas.microsoft.com/office/powerpoint/2010/main" val="230011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62" y="519644"/>
            <a:ext cx="10622071" cy="50361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5573" y="150312"/>
            <a:ext cx="9181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Taking the crimes statistics by year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5573" y="5649238"/>
            <a:ext cx="116492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Result, majority of crimes appear consistently in numbers. </a:t>
            </a:r>
          </a:p>
          <a:p>
            <a:r>
              <a:rPr lang="en-US" dirty="0" err="1"/>
              <a:t>Eg</a:t>
            </a:r>
            <a:r>
              <a:rPr lang="en-US" dirty="0"/>
              <a:t>, ‘Dangerous drugs’ crimes appeared within the range of 18,000 to 26,000 whereas Fortune telling crimes only stood at within a single digit. </a:t>
            </a:r>
          </a:p>
        </p:txBody>
      </p:sp>
    </p:spTree>
    <p:extLst>
      <p:ext uri="{BB962C8B-B14F-4D97-AF65-F5344CB8AC3E}">
        <p14:creationId xmlns:p14="http://schemas.microsoft.com/office/powerpoint/2010/main" val="1432254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7430" y="350109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‘HARRASSMENT 2’ statistics </a:t>
            </a:r>
            <a:r>
              <a:rPr lang="en-US" sz="1400">
                <a:latin typeface="Courier" charset="0"/>
                <a:ea typeface="Courier" charset="0"/>
                <a:cs typeface="Courier" charset="0"/>
              </a:rPr>
              <a:t>by city from 2006 to 2016</a:t>
            </a:r>
            <a:endParaRPr lang="en-US" sz="1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BROOKLYN         137079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QUEENS           100964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MANHATTAN         84029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BRONX             79179</a:t>
            </a:r>
          </a:p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STATEN ISLAND     30024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80" y="2490765"/>
            <a:ext cx="6583036" cy="4254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67430" y="2091227"/>
            <a:ext cx="650935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‘HARRASSMENT 2’ crimes in each city with respective year</a:t>
            </a:r>
          </a:p>
        </p:txBody>
      </p:sp>
    </p:spTree>
    <p:extLst>
      <p:ext uri="{BB962C8B-B14F-4D97-AF65-F5344CB8AC3E}">
        <p14:creationId xmlns:p14="http://schemas.microsoft.com/office/powerpoint/2010/main" val="1623132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1052</Words>
  <Application>Microsoft Macintosh PowerPoint</Application>
  <PresentationFormat>Widescreen</PresentationFormat>
  <Paragraphs>211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DengXian</vt:lpstr>
      <vt:lpstr>Arial</vt:lpstr>
      <vt:lpstr>Calibri</vt:lpstr>
      <vt:lpstr>Calibri Light</vt:lpstr>
      <vt:lpstr>Courier</vt:lpstr>
      <vt:lpstr>Courier New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38</cp:revision>
  <dcterms:created xsi:type="dcterms:W3CDTF">2018-04-01T16:57:45Z</dcterms:created>
  <dcterms:modified xsi:type="dcterms:W3CDTF">2018-04-15T22:32:13Z</dcterms:modified>
</cp:coreProperties>
</file>

<file path=docProps/thumbnail.jpeg>
</file>